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5" r:id="rId3"/>
    <p:sldId id="300" r:id="rId4"/>
    <p:sldId id="286" r:id="rId5"/>
    <p:sldId id="301" r:id="rId6"/>
    <p:sldId id="303" r:id="rId7"/>
    <p:sldId id="302" r:id="rId8"/>
    <p:sldId id="305" r:id="rId9"/>
    <p:sldId id="304" r:id="rId10"/>
    <p:sldId id="287" r:id="rId11"/>
    <p:sldId id="290" r:id="rId12"/>
    <p:sldId id="291" r:id="rId13"/>
    <p:sldId id="292" r:id="rId14"/>
    <p:sldId id="293" r:id="rId15"/>
    <p:sldId id="294" r:id="rId16"/>
    <p:sldId id="289" r:id="rId17"/>
    <p:sldId id="295" r:id="rId18"/>
    <p:sldId id="296" r:id="rId19"/>
    <p:sldId id="297" r:id="rId20"/>
    <p:sldId id="298" r:id="rId21"/>
    <p:sldId id="299" r:id="rId22"/>
    <p:sldId id="306" r:id="rId23"/>
    <p:sldId id="307" r:id="rId24"/>
    <p:sldId id="27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7A807-67C3-4FEE-BAC6-65273297E2C9}" v="60" dt="2025-10-16T20:12:57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C4A1-AD7F-6993-EF64-A1B81C909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A68ED1-B02E-84E6-286B-C25FE6507B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96815-1147-7FA2-C52A-281911550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351F0-FF65-D746-F9E9-BEB896CA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CFCD-E082-5BE1-BF94-0109D59FD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8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BFEB-AAF2-8B42-F67D-2CA7172F5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5DE390-B3A2-E588-B5B1-5240803DA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144A1-7DC4-EC84-96B7-D7CAF370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6670D-3F16-FF64-715C-FE48567E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572FC-72E5-00EE-2C18-A349D4AB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7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AEEAC0-DBAC-D16A-0934-92C808FB1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A92942-85F8-5E97-3DCC-83E3DA298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16766-321D-51E4-2455-3E954CC8D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69571-A534-1FC4-7957-E037ABC7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A8481-6975-9EE8-178E-6A39E8DA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8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E45B9-548D-7079-EB65-0E8E45AA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65919-9344-E96C-DD1A-2ABAF7D78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501FA-C979-172A-CBBC-D6213AE56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7EFF5-754C-E366-A3C2-6B6972FFD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5C375-C297-02DE-01A7-B479ABE9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7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01CFA-BDFA-4D64-A381-C4E361FC3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33259-4522-7B08-E0AA-0949190E3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8C1-CD1D-CB5B-6AE2-E03B815A0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18B21-55EE-E3C4-DCB5-D00C74C5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F45A4-B392-B861-5CA2-96463BE9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5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A7105-D0B9-AEB9-98B3-E1DDE036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57FA1-EDD4-E38A-F32A-146F5F5163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468F99-D492-C69C-D1C7-5357B01E9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67F27-FC1A-12BE-FB34-0ED1D9044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D4B80-41BF-B05C-F38E-8F39707B7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4B05CF-FD5E-DA82-6132-4423CEF6E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72CB-7647-1793-72D6-FC20FD3B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794CB-6205-4334-7F74-2159E4524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599F9F-2FA6-83D6-CBF2-75F6ABB7C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C1C1A1-295A-3D4D-6B0D-885394DF3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DD584-AD2C-AEE6-E3A5-6994577FF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1713FD-A9AB-AE3E-19AF-88D30D2C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70895A-87D9-C96D-868F-5188F0585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91D5D6-BD24-190F-0B61-A523FDE4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1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0B0DC-0E8C-F785-A685-8B993C65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5E60B-3309-6C93-EF3E-6E9C6395F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5475FC-05B6-1739-1E5E-88428D52D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8FC97-8531-B238-2E1F-98504BBEB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6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E130AD-E2C9-0283-D599-F235E56D3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523725-E457-1998-5A92-A7C32154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22D2E1-B992-5BA3-F2C8-B5B4AD9C5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4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E3497-8C23-F98B-FEB0-3E2B02133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89182-8E0A-1CA9-F54B-4BCDC303B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CF51BB-151E-0C3A-0D49-9C8BBA568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35A79-A081-6B49-C77B-8FCC75AE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E44C7-8D35-CA03-93FA-3806E82E8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85667-93B8-7E3A-D82A-162ABB847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5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6436B-E790-9F21-138F-82BD518FB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4C1AD0-A3F1-6A43-72C1-7F9A9929A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C2C86-0056-DCE7-F2E5-B101AF777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E3110-F3CC-1D81-8BA0-3D853CAF7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2DA59-5FA9-F72B-58F0-F0A7B1EC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469EF-DCF4-2DBF-E118-BC86ED94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3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E7346A-CA33-C840-5034-B5D1C3A7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7E292-647E-F3EF-ED32-C80B893E1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1A815-1F31-CE86-996E-4B9D46A70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31181-557C-9647-AD7B-2758C815E51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422A1-F0BF-564C-B86A-CD21336D7D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150DB-98F2-63CC-1A32-CD1337052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0671DD-58C0-3746-B12B-574B4264F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7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87EE41-2100-A1D8-F993-347970A1B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3308795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Medicare, Medicare Advantage &amp; Medicaid: Understanding How They Work — and How They Impact Puerto Rico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AC520C-3742-C645-431E-BB2AF81BFE1A}"/>
              </a:ext>
            </a:extLst>
          </p:cNvPr>
          <p:cNvSpPr txBox="1"/>
          <p:nvPr/>
        </p:nvSpPr>
        <p:spPr>
          <a:xfrm>
            <a:off x="3559302" y="473480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R" dirty="0"/>
              <a:t>Panel </a:t>
            </a:r>
            <a:r>
              <a:rPr lang="es-PR" dirty="0" err="1"/>
              <a:t>for</a:t>
            </a:r>
            <a:r>
              <a:rPr lang="es-PR" dirty="0"/>
              <a:t> </a:t>
            </a:r>
            <a:r>
              <a:rPr lang="es-PR" dirty="0" err="1"/>
              <a:t>Journalists</a:t>
            </a:r>
            <a:r>
              <a:rPr lang="es-PR" dirty="0"/>
              <a:t> &amp; </a:t>
            </a:r>
            <a:r>
              <a:rPr lang="es-PR" dirty="0" err="1"/>
              <a:t>Press</a:t>
            </a:r>
            <a:r>
              <a:rPr lang="es-PR" dirty="0"/>
              <a:t> </a:t>
            </a:r>
            <a:r>
              <a:rPr lang="es-PR" dirty="0" err="1"/>
              <a:t>covering</a:t>
            </a:r>
            <a:r>
              <a:rPr lang="es-PR" dirty="0"/>
              <a:t> </a:t>
            </a:r>
            <a:r>
              <a:rPr lang="es-PR" dirty="0" err="1"/>
              <a:t>Healthcare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186065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ABA307-C3DA-6CF2-3CF2-63E2000F7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8CDF1-B616-0B53-7734-7DAB0074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/>
              <a:t>Medicare: The Federal Foundation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33CEB3-34E0-DEA0-CA8B-74AD4310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00200"/>
            <a:ext cx="10277855" cy="4596013"/>
          </a:xfrm>
        </p:spPr>
        <p:txBody>
          <a:bodyPr>
            <a:normAutofit fontScale="92500" lnSpcReduction="10000"/>
          </a:bodyPr>
          <a:lstStyle/>
          <a:p>
            <a:r>
              <a:rPr lang="es-PR" b="1" dirty="0"/>
              <a:t>Medicare </a:t>
            </a:r>
            <a:r>
              <a:rPr lang="es-PR" b="1" dirty="0" err="1"/>
              <a:t>Parts</a:t>
            </a:r>
            <a:endParaRPr lang="es-PR" dirty="0"/>
          </a:p>
          <a:p>
            <a:pPr lvl="0"/>
            <a:r>
              <a:rPr lang="es-PR" b="1" dirty="0"/>
              <a:t>Part A:</a:t>
            </a:r>
            <a:r>
              <a:rPr lang="es-PR" dirty="0"/>
              <a:t> Hospital care</a:t>
            </a:r>
          </a:p>
          <a:p>
            <a:pPr lvl="0"/>
            <a:r>
              <a:rPr lang="es-PR" b="1" dirty="0"/>
              <a:t>Part B:</a:t>
            </a:r>
            <a:r>
              <a:rPr lang="es-PR" dirty="0"/>
              <a:t> </a:t>
            </a:r>
            <a:r>
              <a:rPr lang="es-PR" dirty="0" err="1"/>
              <a:t>Outpatient</a:t>
            </a:r>
            <a:r>
              <a:rPr lang="es-PR" dirty="0"/>
              <a:t> &amp; </a:t>
            </a:r>
            <a:r>
              <a:rPr lang="es-PR" dirty="0" err="1"/>
              <a:t>physician</a:t>
            </a:r>
            <a:r>
              <a:rPr lang="es-PR" dirty="0"/>
              <a:t> </a:t>
            </a:r>
            <a:r>
              <a:rPr lang="es-PR" dirty="0" err="1"/>
              <a:t>services</a:t>
            </a:r>
            <a:endParaRPr lang="es-PR" dirty="0"/>
          </a:p>
          <a:p>
            <a:pPr lvl="0"/>
            <a:r>
              <a:rPr lang="es-PR" b="1" dirty="0"/>
              <a:t>Part D:</a:t>
            </a:r>
            <a:r>
              <a:rPr lang="es-PR" dirty="0"/>
              <a:t> Prescription </a:t>
            </a:r>
            <a:r>
              <a:rPr lang="es-PR" dirty="0" err="1"/>
              <a:t>drug</a:t>
            </a:r>
            <a:r>
              <a:rPr lang="es-PR" dirty="0"/>
              <a:t> </a:t>
            </a:r>
            <a:r>
              <a:rPr lang="es-PR" dirty="0" err="1"/>
              <a:t>coverage</a:t>
            </a:r>
            <a:endParaRPr lang="es-PR" dirty="0"/>
          </a:p>
          <a:p>
            <a:pPr lvl="0"/>
            <a:r>
              <a:rPr lang="en-US" b="1" dirty="0"/>
              <a:t>Part C (Medicare Advantage):</a:t>
            </a:r>
            <a:r>
              <a:rPr lang="en-US" dirty="0"/>
              <a:t> </a:t>
            </a:r>
            <a:r>
              <a:rPr lang="en-US" u="sng" dirty="0"/>
              <a:t>Private plans </a:t>
            </a:r>
            <a:r>
              <a:rPr lang="en-US" dirty="0"/>
              <a:t>combining A + B + D</a:t>
            </a:r>
            <a:endParaRPr lang="es-PR" dirty="0"/>
          </a:p>
          <a:p>
            <a:r>
              <a:rPr lang="es-PR" b="1" dirty="0"/>
              <a:t>Key </a:t>
            </a:r>
            <a:r>
              <a:rPr lang="es-PR" b="1" dirty="0" err="1"/>
              <a:t>Facts</a:t>
            </a:r>
            <a:r>
              <a:rPr lang="es-PR" b="1" dirty="0"/>
              <a:t>:</a:t>
            </a:r>
            <a:endParaRPr lang="es-PR" dirty="0"/>
          </a:p>
          <a:p>
            <a:pPr lvl="1"/>
            <a:r>
              <a:rPr lang="en-US" dirty="0"/>
              <a:t>~792,000 Medicare beneficiaries in PR - 667,000 beneficiaries in Medicare Advantage and 125,000 beneficiaries in Traditional Medicare (Classic Medicare)</a:t>
            </a:r>
            <a:endParaRPr lang="es-PR" dirty="0"/>
          </a:p>
          <a:p>
            <a:pPr lvl="1"/>
            <a:r>
              <a:rPr lang="en-US" dirty="0"/>
              <a:t>Covers seniors &amp; certain disabled individuals</a:t>
            </a:r>
            <a:endParaRPr lang="es-PR" dirty="0"/>
          </a:p>
          <a:p>
            <a:pPr lvl="1"/>
            <a:r>
              <a:rPr lang="en-US" dirty="0"/>
              <a:t>Funded by federal payroll taxes &amp; premiums</a:t>
            </a:r>
            <a:endParaRPr lang="es-PR" dirty="0"/>
          </a:p>
          <a:p>
            <a:pPr lvl="1"/>
            <a:r>
              <a:rPr lang="en-US" dirty="0"/>
              <a:t>PR Same eligibility as mainland, but </a:t>
            </a:r>
            <a:r>
              <a:rPr lang="en-US" b="1" dirty="0"/>
              <a:t>lower reimbursement rates</a:t>
            </a:r>
            <a:endParaRPr lang="es-P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876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CB1382-AD2A-7C73-9BE8-06698B484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C33D8-9CBA-2542-8F98-99FF55464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5"/>
            <a:ext cx="9162288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Medicare Advantage: </a:t>
            </a:r>
            <a:r>
              <a:rPr lang="es-PR" sz="4000" dirty="0"/>
              <a:t>The </a:t>
            </a:r>
            <a:r>
              <a:rPr lang="es-PR" sz="4000" dirty="0" err="1"/>
              <a:t>Funding</a:t>
            </a:r>
            <a:r>
              <a:rPr lang="es-PR" sz="4000" dirty="0"/>
              <a:t> Gap</a:t>
            </a:r>
            <a:endParaRPr lang="en-US" sz="4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F3C2FA-35BD-CF8A-887D-235BD7A3ED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" y="1306738"/>
            <a:ext cx="8887968" cy="42445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5277DDF-FC6A-D0BB-36FC-067D01B6208E}"/>
              </a:ext>
            </a:extLst>
          </p:cNvPr>
          <p:cNvSpPr txBox="1"/>
          <p:nvPr/>
        </p:nvSpPr>
        <p:spPr>
          <a:xfrm>
            <a:off x="722376" y="5328934"/>
            <a:ext cx="105613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Issue outdated federal formulas that tie payments to historical fee-for-service spending — which has always been lower on the island.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That funding gap affects everything: the number of doctors in-network, pharmacy access, and the ability to invest in new care programs.</a:t>
            </a:r>
            <a:endParaRPr lang="es-PR" sz="1600" dirty="0"/>
          </a:p>
        </p:txBody>
      </p:sp>
    </p:spTree>
    <p:extLst>
      <p:ext uri="{BB962C8B-B14F-4D97-AF65-F5344CB8AC3E}">
        <p14:creationId xmlns:p14="http://schemas.microsoft.com/office/powerpoint/2010/main" val="1612682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7DDE6C-5E5C-531B-5F0C-F50240958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30EF9-91B4-CC2A-8A27-17565B500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55" y="48494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Traditional Medicare: Benefits &amp; Cost </a:t>
            </a:r>
            <a:br>
              <a:rPr lang="en-US" sz="3600" dirty="0"/>
            </a:br>
            <a:r>
              <a:rPr lang="en-US" sz="3600" dirty="0"/>
              <a:t>Sharing – 125,000 Members in PR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6187AB-CBB7-2E4D-1A03-5B18B2FC0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27" y="1987350"/>
            <a:ext cx="10277855" cy="4385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Part A — Hospital Insurance</a:t>
            </a:r>
            <a:endParaRPr lang="en-US" dirty="0"/>
          </a:p>
          <a:p>
            <a:r>
              <a:rPr lang="en-US" dirty="0"/>
              <a:t>Covers: inpatient hospital stays, skilled nursing, hospice, limited home health.</a:t>
            </a:r>
          </a:p>
          <a:p>
            <a:r>
              <a:rPr lang="en-US" b="1" dirty="0"/>
              <a:t>Premium:</a:t>
            </a:r>
            <a:r>
              <a:rPr lang="en-US" dirty="0"/>
              <a:t> Free for most (if paid Medicare taxes ≥10 years).</a:t>
            </a:r>
          </a:p>
          <a:p>
            <a:r>
              <a:rPr lang="en-US" b="1" dirty="0"/>
              <a:t>Deductible (2025):</a:t>
            </a:r>
            <a:r>
              <a:rPr lang="en-US" dirty="0"/>
              <a:t> ~$1,632 per benefit period.</a:t>
            </a:r>
          </a:p>
          <a:p>
            <a:r>
              <a:rPr lang="en-US" b="1" dirty="0"/>
              <a:t>Coinsurance:</a:t>
            </a:r>
            <a:endParaRPr lang="en-US" dirty="0"/>
          </a:p>
          <a:p>
            <a:pPr lvl="1"/>
            <a:r>
              <a:rPr lang="en-US" dirty="0"/>
              <a:t>Days 1–60: $0</a:t>
            </a:r>
          </a:p>
          <a:p>
            <a:pPr lvl="1"/>
            <a:r>
              <a:rPr lang="en-US" dirty="0"/>
              <a:t>Days 61–90: $408/day</a:t>
            </a:r>
          </a:p>
          <a:p>
            <a:pPr lvl="1"/>
            <a:r>
              <a:rPr lang="en-US" dirty="0"/>
              <a:t>Days 91–150: $816/day (lifetime reserve)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401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6424E8-906C-AA42-2B9A-CED89D36B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4554D-8AC1-7833-D75F-39544B145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Traditional Medicare: </a:t>
            </a:r>
            <a:br>
              <a:rPr lang="en-US" sz="4000" dirty="0"/>
            </a:br>
            <a:r>
              <a:rPr lang="en-US" sz="4000" dirty="0"/>
              <a:t>Benefits &amp; Cost Sharing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4036EB-E04A-0BC4-2081-032C2A0C4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76272"/>
            <a:ext cx="10277855" cy="40199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Part B — Medical Insurance</a:t>
            </a:r>
            <a:endParaRPr lang="en-US" dirty="0"/>
          </a:p>
          <a:p>
            <a:r>
              <a:rPr lang="en-US" dirty="0"/>
              <a:t>Covers: doctor visits, outpatient care, labs, preventive services.</a:t>
            </a:r>
          </a:p>
          <a:p>
            <a:r>
              <a:rPr lang="en-US" b="1" dirty="0"/>
              <a:t>Monthly Premium (2025):</a:t>
            </a:r>
            <a:r>
              <a:rPr lang="en-US" dirty="0"/>
              <a:t> ~$178.</a:t>
            </a:r>
          </a:p>
          <a:p>
            <a:r>
              <a:rPr lang="en-US" b="1" dirty="0"/>
              <a:t>Annual Deductible:</a:t>
            </a:r>
            <a:r>
              <a:rPr lang="en-US" dirty="0"/>
              <a:t> ~$240.</a:t>
            </a:r>
          </a:p>
          <a:p>
            <a:r>
              <a:rPr lang="en-US" b="1" dirty="0"/>
              <a:t>Coinsurance:</a:t>
            </a:r>
            <a:r>
              <a:rPr lang="en-US" dirty="0"/>
              <a:t> 20% of all approved services after deductible.</a:t>
            </a:r>
          </a:p>
          <a:p>
            <a:r>
              <a:rPr lang="en-US" dirty="0"/>
              <a:t>No cap on out-of-pocket spending.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550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8A859E-BB06-ADE3-8AB1-7901BF05B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949D-99BC-02DA-7361-99C1A0CCF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Traditional Medicare: </a:t>
            </a:r>
            <a:br>
              <a:rPr lang="en-US" sz="4000" dirty="0"/>
            </a:br>
            <a:r>
              <a:rPr lang="en-US" sz="4000" dirty="0"/>
              <a:t>Benefits &amp; Cost Sharing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D514A9-0892-5181-8FBB-75C788E7F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76273"/>
            <a:ext cx="10277855" cy="2386584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Part D — Prescription Drugs</a:t>
            </a:r>
            <a:endParaRPr lang="en-US" dirty="0"/>
          </a:p>
          <a:p>
            <a:r>
              <a:rPr lang="en-US" dirty="0"/>
              <a:t>Standalone private plans with variable monthly premiums.</a:t>
            </a:r>
          </a:p>
          <a:p>
            <a:r>
              <a:rPr lang="en-US" dirty="0"/>
              <a:t>Annual deductible: up to ~$545.</a:t>
            </a:r>
          </a:p>
          <a:p>
            <a:r>
              <a:rPr lang="en-US" dirty="0"/>
              <a:t>Coverage gap (“donut hole”) and catastrophic coverage still apply.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CDB51F-4766-2988-3242-6DE57B38E24E}"/>
              </a:ext>
            </a:extLst>
          </p:cNvPr>
          <p:cNvSpPr txBox="1"/>
          <p:nvPr/>
        </p:nvSpPr>
        <p:spPr>
          <a:xfrm>
            <a:off x="1165860" y="4745737"/>
            <a:ext cx="98602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🧾 </a:t>
            </a:r>
            <a:r>
              <a:rPr lang="en-US" b="1" i="1" dirty="0"/>
              <a:t>Traditional Medicare </a:t>
            </a:r>
            <a:r>
              <a:rPr lang="en-US" i="1" dirty="0"/>
              <a:t>requires beneficiaries to pay multiple premiums, deductibles, and 20% coinsurance — with no out-of-pocket maximum.</a:t>
            </a:r>
            <a:endParaRPr lang="en-US" dirty="0"/>
          </a:p>
          <a:p>
            <a:pPr>
              <a:buNone/>
            </a:pPr>
            <a:r>
              <a:rPr lang="en-US" dirty="0"/>
              <a:t>💡 </a:t>
            </a:r>
            <a:r>
              <a:rPr lang="en-US" b="1" i="1" dirty="0"/>
              <a:t>Medicare Advantage (Part C) typically integrates all benefits </a:t>
            </a:r>
            <a:r>
              <a:rPr lang="en-US" i="1" dirty="0"/>
              <a:t>— hospital, medical, and drug coverage — often with lower copays and a yearly spending cap.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63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6389FE-D329-FB35-D445-F8A68B41A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4D3D6-5181-5B56-2346-0B8B37640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Medicare Advantage is popular in PR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B2FB1E-E666-C728-8D11-BCDC78217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1911096"/>
            <a:ext cx="10439400" cy="4270248"/>
          </a:xfrm>
        </p:spPr>
        <p:txBody>
          <a:bodyPr>
            <a:normAutofit/>
          </a:bodyPr>
          <a:lstStyle/>
          <a:p>
            <a:r>
              <a:rPr lang="en-US" dirty="0"/>
              <a:t>Under Traditional Medicare, beneficiaries pay separate premiums and deductibles for Parts A, B, and D. There’s </a:t>
            </a:r>
            <a:r>
              <a:rPr lang="en-US" b="1" dirty="0"/>
              <a:t>no out-of-pocket limit</a:t>
            </a:r>
            <a:r>
              <a:rPr lang="en-US" dirty="0"/>
              <a:t>, meaning if someone faces a serious illness, </a:t>
            </a:r>
            <a:r>
              <a:rPr lang="en-US" u="sng" dirty="0"/>
              <a:t>their costs can keep rising</a:t>
            </a:r>
            <a:r>
              <a:rPr lang="en-US" dirty="0"/>
              <a:t>.</a:t>
            </a:r>
          </a:p>
          <a:p>
            <a:r>
              <a:rPr lang="en-US" dirty="0"/>
              <a:t>Medicare Advantage, on the other hand, </a:t>
            </a:r>
            <a:r>
              <a:rPr lang="en-US" b="1" dirty="0"/>
              <a:t>bundles all these parts</a:t>
            </a:r>
            <a:r>
              <a:rPr lang="en-US" dirty="0"/>
              <a:t> into a single plan — often with </a:t>
            </a:r>
            <a:r>
              <a:rPr lang="en-US" b="1" dirty="0"/>
              <a:t>extra benefits</a:t>
            </a:r>
            <a:r>
              <a:rPr lang="en-US" dirty="0"/>
              <a:t> and </a:t>
            </a:r>
            <a:r>
              <a:rPr lang="en-US" b="1" dirty="0"/>
              <a:t>an annual spending limit</a:t>
            </a:r>
            <a:r>
              <a:rPr lang="en-US" dirty="0"/>
              <a:t>, </a:t>
            </a:r>
            <a:r>
              <a:rPr lang="en-US" u="sng" dirty="0"/>
              <a:t>giving patients more financial predictability.</a:t>
            </a:r>
          </a:p>
          <a:p>
            <a:r>
              <a:rPr lang="en-US" dirty="0"/>
              <a:t>Even though Puerto Rico’s plans receive lower federal payments, they continue to deliver comprehensive care within tight margins.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5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69DBA4-B351-6B23-5914-816540B21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59229-D4A4-0EEA-0BFD-AE32041AD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5"/>
            <a:ext cx="9162288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Medicare Advantage: The Private Option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D2127C-F661-CEF7-1EE6-6EF1A4678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29" y="1481328"/>
            <a:ext cx="10003536" cy="4596013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s-PR" b="1" dirty="0" err="1"/>
              <a:t>What</a:t>
            </a:r>
            <a:r>
              <a:rPr lang="es-PR" b="1" dirty="0"/>
              <a:t> </a:t>
            </a:r>
            <a:r>
              <a:rPr lang="es-PR" b="1" dirty="0" err="1"/>
              <a:t>It</a:t>
            </a:r>
            <a:r>
              <a:rPr lang="es-PR" b="1" dirty="0"/>
              <a:t> </a:t>
            </a:r>
            <a:r>
              <a:rPr lang="es-PR" b="1" dirty="0" err="1"/>
              <a:t>Is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dirty="0"/>
              <a:t>Private insurers manage Medicare benefits under CMS contracts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dirty="0"/>
              <a:t>Covers Parts A, B and usually D</a:t>
            </a:r>
            <a:endParaRPr lang="es-PR" dirty="0"/>
          </a:p>
          <a:p>
            <a:pPr marL="0" indent="0">
              <a:spcAft>
                <a:spcPts val="600"/>
              </a:spcAft>
              <a:buNone/>
            </a:pPr>
            <a:r>
              <a:rPr lang="es-PR" b="1" dirty="0" err="1"/>
              <a:t>How</a:t>
            </a:r>
            <a:r>
              <a:rPr lang="es-PR" b="1" dirty="0"/>
              <a:t> </a:t>
            </a:r>
            <a:r>
              <a:rPr lang="es-PR" b="1" dirty="0" err="1"/>
              <a:t>It</a:t>
            </a:r>
            <a:r>
              <a:rPr lang="es-PR" b="1" dirty="0"/>
              <a:t> Works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dirty="0"/>
              <a:t>CMS pays plans a fixed </a:t>
            </a:r>
            <a:r>
              <a:rPr lang="en-US" b="1" dirty="0"/>
              <a:t>premium</a:t>
            </a:r>
            <a:r>
              <a:rPr lang="en-US" dirty="0"/>
              <a:t> </a:t>
            </a:r>
            <a:r>
              <a:rPr lang="en-US" b="1" dirty="0"/>
              <a:t>capitation per member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dirty="0"/>
              <a:t>Plans offer </a:t>
            </a:r>
            <a:r>
              <a:rPr lang="en-US" b="1" dirty="0"/>
              <a:t>extra benefits</a:t>
            </a:r>
            <a:r>
              <a:rPr lang="en-US" dirty="0"/>
              <a:t>: dental, vision, transportation, wellness</a:t>
            </a:r>
            <a:endParaRPr lang="es-PR" dirty="0"/>
          </a:p>
          <a:p>
            <a:pPr marL="0" indent="0">
              <a:spcAft>
                <a:spcPts val="600"/>
              </a:spcAft>
              <a:buNone/>
            </a:pPr>
            <a:r>
              <a:rPr lang="es-PR" b="1" dirty="0"/>
              <a:t>Puerto Rico </a:t>
            </a:r>
            <a:r>
              <a:rPr lang="es-PR" b="1" dirty="0" err="1"/>
              <a:t>Snapshot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b="1" dirty="0"/>
              <a:t>667,000 Members in PR (46% </a:t>
            </a:r>
            <a:r>
              <a:rPr lang="en-US" b="1" dirty="0" err="1"/>
              <a:t>Platino</a:t>
            </a:r>
            <a:r>
              <a:rPr lang="en-US" b="1" dirty="0"/>
              <a:t> – Dual </a:t>
            </a:r>
            <a:r>
              <a:rPr lang="en-US" b="1" dirty="0" err="1"/>
              <a:t>Elegibles</a:t>
            </a:r>
            <a:r>
              <a:rPr lang="en-US" b="1" dirty="0"/>
              <a:t>) </a:t>
            </a:r>
          </a:p>
          <a:p>
            <a:pPr lvl="0">
              <a:spcAft>
                <a:spcPts val="600"/>
              </a:spcAft>
            </a:pPr>
            <a:r>
              <a:rPr lang="en-US" b="1" dirty="0"/>
              <a:t>&gt;90%</a:t>
            </a:r>
            <a:r>
              <a:rPr lang="en-US" dirty="0"/>
              <a:t> of Medicare beneficiaries in Puerto Rico are in Medicare Advantage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dirty="0"/>
              <a:t>Premium Payment rates are </a:t>
            </a:r>
            <a:r>
              <a:rPr lang="en-US" b="1" dirty="0"/>
              <a:t>~40% lower</a:t>
            </a:r>
            <a:r>
              <a:rPr lang="en-US" dirty="0"/>
              <a:t> than U.S. average</a:t>
            </a:r>
            <a:endParaRPr lang="es-PR" dirty="0"/>
          </a:p>
          <a:p>
            <a:pPr lvl="0">
              <a:spcAft>
                <a:spcPts val="600"/>
              </a:spcAft>
            </a:pPr>
            <a:r>
              <a:rPr lang="en-US" dirty="0"/>
              <a:t>Funding Gap Direct impact on </a:t>
            </a:r>
            <a:r>
              <a:rPr lang="en-US" b="1" dirty="0"/>
              <a:t>provider networks</a:t>
            </a:r>
            <a:r>
              <a:rPr lang="en-US" dirty="0"/>
              <a:t> and </a:t>
            </a:r>
            <a:r>
              <a:rPr lang="en-US" b="1" dirty="0"/>
              <a:t>patient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984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22C46-6A0E-2865-128C-0B26991E4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E2B34-B9DD-F245-97A7-6746F48C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5"/>
            <a:ext cx="9162288" cy="1325563"/>
          </a:xfrm>
        </p:spPr>
        <p:txBody>
          <a:bodyPr>
            <a:normAutofit/>
          </a:bodyPr>
          <a:lstStyle/>
          <a:p>
            <a:r>
              <a:rPr lang="en-US" sz="3800" dirty="0"/>
              <a:t>Medicare Advantage: The Integrated Option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30B61C2-C656-C08F-35F5-264CEDC3D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536" y="1600200"/>
            <a:ext cx="10561319" cy="4596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What It Combines</a:t>
            </a:r>
            <a:endParaRPr lang="en-US" sz="2400" u="sng" dirty="0"/>
          </a:p>
          <a:p>
            <a:r>
              <a:rPr lang="en-US" sz="2400" dirty="0"/>
              <a:t>🏥 </a:t>
            </a:r>
            <a:r>
              <a:rPr lang="en-US" sz="2400" b="1" dirty="0"/>
              <a:t>Part A</a:t>
            </a:r>
            <a:r>
              <a:rPr lang="en-US" sz="2400" dirty="0"/>
              <a:t> – Hospital coverage</a:t>
            </a:r>
          </a:p>
          <a:p>
            <a:r>
              <a:rPr lang="en-US" sz="2400" dirty="0"/>
              <a:t>👩‍⚕️ </a:t>
            </a:r>
            <a:r>
              <a:rPr lang="en-US" sz="2400" b="1" dirty="0"/>
              <a:t>Part B</a:t>
            </a:r>
            <a:r>
              <a:rPr lang="en-US" sz="2400" dirty="0"/>
              <a:t> – Doctor visits, outpatient services</a:t>
            </a:r>
          </a:p>
          <a:p>
            <a:r>
              <a:rPr lang="en-US" sz="2400" dirty="0"/>
              <a:t>💊 </a:t>
            </a:r>
            <a:r>
              <a:rPr lang="en-US" sz="2400" b="1" dirty="0"/>
              <a:t>Part D</a:t>
            </a:r>
            <a:r>
              <a:rPr lang="en-US" sz="2400" dirty="0"/>
              <a:t> – Prescription drug coverage – Out of Pocket Maximum $2,000</a:t>
            </a:r>
          </a:p>
          <a:p>
            <a:r>
              <a:rPr lang="en-US" sz="2400" dirty="0"/>
              <a:t>➕ </a:t>
            </a:r>
            <a:r>
              <a:rPr lang="en-US" sz="2400" b="1" dirty="0"/>
              <a:t>Extra benefits</a:t>
            </a:r>
            <a:r>
              <a:rPr lang="en-US" sz="2400" dirty="0"/>
              <a:t> not covered by Traditional Medicare</a:t>
            </a:r>
          </a:p>
          <a:p>
            <a:pPr marL="0" indent="0">
              <a:buNone/>
            </a:pPr>
            <a:r>
              <a:rPr lang="en-US" sz="2400" b="1" u="sng" dirty="0"/>
              <a:t>Main Features</a:t>
            </a:r>
            <a:endParaRPr lang="en-US" sz="2400" u="sng" dirty="0"/>
          </a:p>
          <a:p>
            <a:r>
              <a:rPr lang="en-US" sz="2400" b="1" dirty="0"/>
              <a:t>Single plan</a:t>
            </a:r>
            <a:r>
              <a:rPr lang="en-US" sz="2400" dirty="0"/>
              <a:t> managed by a private insurer under CMS contract</a:t>
            </a:r>
          </a:p>
          <a:p>
            <a:r>
              <a:rPr lang="en-US" sz="2400" b="1" dirty="0"/>
              <a:t>Fixed monthly premium</a:t>
            </a:r>
            <a:r>
              <a:rPr lang="en-US" sz="2400" dirty="0"/>
              <a:t> (often lower than combined A/B/D costs)</a:t>
            </a:r>
          </a:p>
          <a:p>
            <a:r>
              <a:rPr lang="en-US" sz="2400" b="1" dirty="0"/>
              <a:t>Out-of-pocket limit</a:t>
            </a:r>
            <a:r>
              <a:rPr lang="en-US" sz="2400" dirty="0"/>
              <a:t> – protects patients from unlimited spending</a:t>
            </a:r>
          </a:p>
          <a:p>
            <a:r>
              <a:rPr lang="en-US" sz="2400" b="1" dirty="0"/>
              <a:t>Coordinated care networks</a:t>
            </a:r>
            <a:r>
              <a:rPr lang="en-US" sz="2400" dirty="0"/>
              <a:t> of doctors, specialists, and pharmacies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3029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50137-67FB-FD33-7F14-9EDA2017B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AB8A2-185B-B51D-4843-1E05D9F97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5"/>
            <a:ext cx="9162288" cy="1325563"/>
          </a:xfrm>
        </p:spPr>
        <p:txBody>
          <a:bodyPr>
            <a:normAutofit/>
          </a:bodyPr>
          <a:lstStyle/>
          <a:p>
            <a:r>
              <a:rPr lang="en-US" sz="3800" dirty="0"/>
              <a:t>Medicare Advantage: The Integrated Option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657A266-F0BD-2EFE-733E-D77485075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536" y="1600201"/>
            <a:ext cx="10561319" cy="3822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Typical Extra Benefits</a:t>
            </a:r>
            <a:endParaRPr lang="en-US" sz="2400" dirty="0"/>
          </a:p>
          <a:p>
            <a:r>
              <a:rPr lang="en-US" sz="2400" dirty="0"/>
              <a:t>Dental, vision, and hearing coverage</a:t>
            </a:r>
          </a:p>
          <a:p>
            <a:r>
              <a:rPr lang="en-US" sz="2400" dirty="0"/>
              <a:t>Over-the-counter allowances</a:t>
            </a:r>
          </a:p>
          <a:p>
            <a:r>
              <a:rPr lang="en-US" sz="2400" dirty="0"/>
              <a:t>Transportation to medical visits</a:t>
            </a:r>
          </a:p>
          <a:p>
            <a:r>
              <a:rPr lang="en-US" sz="2400" dirty="0"/>
              <a:t>ATM Cards to cover other general expenses – Groceries, Gasoline, etc. </a:t>
            </a:r>
          </a:p>
          <a:p>
            <a:r>
              <a:rPr lang="en-US" sz="2400" dirty="0"/>
              <a:t>Wellness &amp; fitness benefits</a:t>
            </a:r>
          </a:p>
          <a:p>
            <a:r>
              <a:rPr lang="en-US" sz="2400" dirty="0"/>
              <a:t>24/7 nurse hotlines and care coordination services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6FF74-9C63-968C-057B-D8C254625AA3}"/>
              </a:ext>
            </a:extLst>
          </p:cNvPr>
          <p:cNvSpPr txBox="1"/>
          <p:nvPr/>
        </p:nvSpPr>
        <p:spPr>
          <a:xfrm>
            <a:off x="989838" y="5159216"/>
            <a:ext cx="96903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💡 </a:t>
            </a:r>
            <a:r>
              <a:rPr lang="en-US" i="1" dirty="0"/>
              <a:t>Medicare Advantage offers “one card, one plan, one team.”</a:t>
            </a:r>
            <a:br>
              <a:rPr lang="en-US" dirty="0"/>
            </a:br>
            <a:r>
              <a:rPr lang="en-US" dirty="0"/>
              <a:t>It simplifies the system and adds value — but in Puerto Rico, plans must deliver all this with </a:t>
            </a:r>
            <a:r>
              <a:rPr lang="en-US" b="1" dirty="0"/>
              <a:t>~40% less federal funding</a:t>
            </a:r>
            <a:r>
              <a:rPr lang="en-US" dirty="0"/>
              <a:t> than states.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1214580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B0AD25-D255-C031-7CDB-BD62FFE41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514A-8649-C33C-B00E-8FBB7801F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n-US" sz="4000" dirty="0"/>
              <a:t>Why Medicare Advantage Works for PR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EB2D88-4B3F-2FF4-F79F-DF6EF317D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85" y="1892809"/>
            <a:ext cx="10323576" cy="3822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PR Residents High Enrollment</a:t>
            </a:r>
            <a:endParaRPr lang="en-US" sz="2400" dirty="0"/>
          </a:p>
          <a:p>
            <a:r>
              <a:rPr lang="en-US" sz="2400" dirty="0"/>
              <a:t>Over </a:t>
            </a:r>
            <a:r>
              <a:rPr lang="en-US" sz="2400" b="1" dirty="0"/>
              <a:t>90%</a:t>
            </a:r>
            <a:r>
              <a:rPr lang="en-US" sz="2400" dirty="0"/>
              <a:t> of Medicare beneficiaries in Puerto Rico are enrolled in MA plans — the </a:t>
            </a:r>
            <a:r>
              <a:rPr lang="en-US" sz="2400" b="1" dirty="0"/>
              <a:t>highest rate penetration in the U.S.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Why PR Beneficiaries Choose It</a:t>
            </a:r>
            <a:endParaRPr lang="en-US" sz="2400" dirty="0"/>
          </a:p>
          <a:p>
            <a:r>
              <a:rPr lang="en-US" sz="2400" dirty="0"/>
              <a:t>Predictable costs and spending limits</a:t>
            </a:r>
          </a:p>
          <a:p>
            <a:r>
              <a:rPr lang="en-US" sz="2400" dirty="0"/>
              <a:t>Access to local care coordination and pharmacy support</a:t>
            </a:r>
          </a:p>
          <a:p>
            <a:r>
              <a:rPr lang="en-US" sz="2400" dirty="0"/>
              <a:t>Benefits tailored to senior needs on the Island</a:t>
            </a:r>
          </a:p>
          <a:p>
            <a:r>
              <a:rPr lang="en-US" sz="2400" dirty="0"/>
              <a:t>Simplified management of medications and appointments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267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8DEB7-9352-3471-8410-AE65E0E50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err="1"/>
              <a:t>Why</a:t>
            </a:r>
            <a:r>
              <a:rPr lang="es-PR" dirty="0"/>
              <a:t> </a:t>
            </a:r>
            <a:r>
              <a:rPr lang="es-PR" dirty="0" err="1"/>
              <a:t>This</a:t>
            </a:r>
            <a:r>
              <a:rPr lang="es-PR" dirty="0"/>
              <a:t> </a:t>
            </a:r>
            <a:r>
              <a:rPr lang="es-PR" dirty="0" err="1"/>
              <a:t>Conversation</a:t>
            </a:r>
            <a:r>
              <a:rPr lang="es-PR" dirty="0"/>
              <a:t> </a:t>
            </a:r>
            <a:r>
              <a:rPr lang="es-PR" dirty="0" err="1"/>
              <a:t>Matters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842C1F-EE84-99D3-5C29-258AE85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1179"/>
            <a:ext cx="9948833" cy="4351338"/>
          </a:xfrm>
        </p:spPr>
        <p:txBody>
          <a:bodyPr/>
          <a:lstStyle/>
          <a:p>
            <a:r>
              <a:rPr lang="en-US" dirty="0"/>
              <a:t>Nearly </a:t>
            </a:r>
            <a:r>
              <a:rPr lang="en-US" b="1" dirty="0"/>
              <a:t>61% of Puerto Ricans</a:t>
            </a:r>
            <a:r>
              <a:rPr lang="en-US" dirty="0"/>
              <a:t> depend on Medicare, Medicare Advantage, or Medicaid (Plan Vital).</a:t>
            </a:r>
            <a:endParaRPr lang="es-PR" dirty="0"/>
          </a:p>
          <a:p>
            <a:r>
              <a:rPr lang="en-US" dirty="0"/>
              <a:t>These programs determine </a:t>
            </a:r>
            <a:r>
              <a:rPr lang="en-US" b="1" dirty="0"/>
              <a:t>who has access to care</a:t>
            </a:r>
            <a:r>
              <a:rPr lang="en-US" dirty="0"/>
              <a:t>, how providers are </a:t>
            </a:r>
            <a:r>
              <a:rPr lang="en-US" b="1" dirty="0"/>
              <a:t>paid</a:t>
            </a:r>
            <a:r>
              <a:rPr lang="en-US" dirty="0"/>
              <a:t>, and how funds </a:t>
            </a:r>
            <a:r>
              <a:rPr lang="en-US" b="1" dirty="0"/>
              <a:t>flow through the system</a:t>
            </a:r>
            <a:r>
              <a:rPr lang="en-US" dirty="0"/>
              <a:t>.</a:t>
            </a:r>
            <a:endParaRPr lang="es-PR" dirty="0"/>
          </a:p>
          <a:p>
            <a:r>
              <a:rPr lang="en-US" dirty="0"/>
              <a:t>The press plays a vital role in explaining </a:t>
            </a:r>
            <a:r>
              <a:rPr lang="en-US" b="1" dirty="0"/>
              <a:t>how these programs work</a:t>
            </a:r>
            <a:r>
              <a:rPr lang="en-US" dirty="0"/>
              <a:t> and </a:t>
            </a:r>
            <a:r>
              <a:rPr lang="en-US" b="1" dirty="0"/>
              <a:t>where inequities exist</a:t>
            </a:r>
            <a:r>
              <a:rPr lang="en-US" dirty="0"/>
              <a:t>.</a:t>
            </a:r>
            <a:endParaRPr lang="es-PR" dirty="0"/>
          </a:p>
          <a:p>
            <a:r>
              <a:rPr lang="en-US" dirty="0"/>
              <a:t>A better-informed press means better accountability and </a:t>
            </a:r>
            <a:r>
              <a:rPr lang="en-US" b="1" dirty="0"/>
              <a:t>better outcomes for patients</a:t>
            </a:r>
            <a:r>
              <a:rPr lang="en-US" dirty="0"/>
              <a:t>.</a:t>
            </a:r>
            <a:endParaRPr lang="es-P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60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0EEF93-91B9-53DE-914C-D677225AE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7717C-3687-956A-DD01-255DCBEBD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n-US" sz="4000" dirty="0"/>
              <a:t>Why Medicare Advantage Works for PR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FDFA6E-8392-D467-2B92-56E657B0A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84" y="1600200"/>
            <a:ext cx="10634471" cy="4581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MA Program Strengths</a:t>
            </a:r>
            <a:endParaRPr lang="en-US" sz="2400" dirty="0"/>
          </a:p>
          <a:p>
            <a:r>
              <a:rPr lang="en-US" sz="2400" dirty="0"/>
              <a:t>Encourages </a:t>
            </a:r>
            <a:r>
              <a:rPr lang="en-US" sz="2400" b="1" dirty="0"/>
              <a:t>preventive care</a:t>
            </a:r>
            <a:r>
              <a:rPr lang="en-US" sz="2400" dirty="0"/>
              <a:t> and </a:t>
            </a:r>
            <a:r>
              <a:rPr lang="en-US" sz="2400" b="1" dirty="0"/>
              <a:t>chronic condition management</a:t>
            </a:r>
            <a:endParaRPr lang="en-US" sz="2400" dirty="0"/>
          </a:p>
          <a:p>
            <a:r>
              <a:rPr lang="en-US" sz="2400" dirty="0"/>
              <a:t>Drives </a:t>
            </a:r>
            <a:r>
              <a:rPr lang="en-US" sz="2400" b="1" dirty="0"/>
              <a:t>data sharing</a:t>
            </a:r>
            <a:r>
              <a:rPr lang="en-US" sz="2400" dirty="0"/>
              <a:t> and better patient monitoring</a:t>
            </a:r>
          </a:p>
          <a:p>
            <a:r>
              <a:rPr lang="en-US" sz="2400" dirty="0"/>
              <a:t>Integrates care for </a:t>
            </a:r>
            <a:r>
              <a:rPr lang="en-US" sz="2400" b="1" dirty="0"/>
              <a:t>dual eligibles</a:t>
            </a:r>
            <a:r>
              <a:rPr lang="en-US" sz="2400" dirty="0"/>
              <a:t> (Medicare + Medicaid)</a:t>
            </a:r>
          </a:p>
          <a:p>
            <a:r>
              <a:rPr lang="en-US" sz="2400" dirty="0"/>
              <a:t>Supports </a:t>
            </a:r>
            <a:r>
              <a:rPr lang="en-US" sz="2400" b="1" dirty="0"/>
              <a:t>innovative partnerships</a:t>
            </a:r>
            <a:r>
              <a:rPr lang="en-US" sz="2400" dirty="0"/>
              <a:t> between providers, pharmacies, and plans</a:t>
            </a:r>
          </a:p>
          <a:p>
            <a:pPr marL="0" indent="0">
              <a:buNone/>
            </a:pPr>
            <a:r>
              <a:rPr lang="en-US" sz="2400" b="1" dirty="0"/>
              <a:t>Challenge</a:t>
            </a:r>
            <a:endParaRPr lang="en-US" sz="2400" dirty="0"/>
          </a:p>
          <a:p>
            <a:r>
              <a:rPr lang="en-US" sz="2400" dirty="0"/>
              <a:t>Federal payment rates remain </a:t>
            </a:r>
            <a:r>
              <a:rPr lang="en-US" sz="2400" b="1" dirty="0"/>
              <a:t>~40% below U.S. average</a:t>
            </a:r>
            <a:endParaRPr lang="en-US" sz="2400" dirty="0"/>
          </a:p>
          <a:p>
            <a:r>
              <a:rPr lang="en-US" sz="2400" dirty="0"/>
              <a:t>Despite that, Puerto Rican MA plans deliver high-quality, patient-centered care through </a:t>
            </a:r>
            <a:r>
              <a:rPr lang="en-US" sz="2400" b="1" dirty="0"/>
              <a:t>efficiency, innovation, and collaboration</a:t>
            </a:r>
          </a:p>
          <a:p>
            <a:r>
              <a:rPr lang="en-US" sz="2400" b="1" dirty="0"/>
              <a:t>All Puerto Rico MA Plans are 4.5 stars rating or more </a:t>
            </a:r>
          </a:p>
          <a:p>
            <a:endParaRPr lang="en-US" sz="2400" b="1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4207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088135-1218-C646-1CD2-7DB3614C5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ADD0D-54DD-E13A-21D2-D0CD88D90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n-US" sz="4000" dirty="0"/>
              <a:t>Why Medicare Advantage Works for PR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D2F9A0-6EF4-8E18-002E-40B72134C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113" y="1609344"/>
            <a:ext cx="9262872" cy="45811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🌴 </a:t>
            </a:r>
            <a:r>
              <a:rPr lang="en-US" sz="2400" i="1" dirty="0"/>
              <a:t>In Puerto Rico, Medicare Advantage is not just an option — it’s the foundation of senior healthcare.  </a:t>
            </a:r>
            <a:r>
              <a:rPr lang="en-US" sz="2400" dirty="0"/>
              <a:t>It succeeds despite structural inequities, thanks to local dedication and innovation.</a:t>
            </a:r>
            <a:endParaRPr lang="en-US" sz="2400" b="1" dirty="0"/>
          </a:p>
          <a:p>
            <a:r>
              <a:rPr lang="en-US" sz="2400" dirty="0"/>
              <a:t>Puerto Rico’s Medicare Advantage system has become the </a:t>
            </a:r>
            <a:r>
              <a:rPr lang="en-US" sz="2400" b="1" dirty="0"/>
              <a:t>lifeline</a:t>
            </a:r>
            <a:r>
              <a:rPr lang="en-US" sz="2400" dirty="0"/>
              <a:t> for our seniors.</a:t>
            </a:r>
          </a:p>
          <a:p>
            <a:r>
              <a:rPr lang="en-US" sz="2400" dirty="0"/>
              <a:t>Patients appreciate the coordinated care, the extra benefits, and the financial protection these plans offer.</a:t>
            </a:r>
          </a:p>
          <a:p>
            <a:r>
              <a:rPr lang="en-US" sz="2400" dirty="0"/>
              <a:t>Important understand that these results come despite major funding inequities — local plans are doing more with less.</a:t>
            </a:r>
          </a:p>
          <a:p>
            <a:r>
              <a:rPr lang="en-US" sz="2400" dirty="0"/>
              <a:t>If the funds disparity is not addressed, many providers and MA organizations expect to lack the funds necessary to provide essential healthcare benefits to low-income and chronically ill Americans on the island, particularly those with diabetes and congestive heart failure.</a:t>
            </a:r>
            <a:endParaRPr lang="es-PR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2692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1C5BB5-B140-2E21-276D-9D9AFF47B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8723C-8E33-47D4-2720-322D0F889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n-US" sz="4000" dirty="0"/>
              <a:t>What the Press Can Do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1C79B4-0910-FC08-6066-9C879FC34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1435608"/>
            <a:ext cx="9390889" cy="4754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Your Role in Health Coverage</a:t>
            </a:r>
            <a:endParaRPr lang="en-US" sz="2400" dirty="0"/>
          </a:p>
          <a:p>
            <a:r>
              <a:rPr lang="en-US" sz="2400" b="1" dirty="0"/>
              <a:t>Inform:</a:t>
            </a:r>
            <a:r>
              <a:rPr lang="en-US" sz="2400" dirty="0"/>
              <a:t> Explain clearly what each program does and who it serves.</a:t>
            </a:r>
          </a:p>
          <a:p>
            <a:r>
              <a:rPr lang="en-US" sz="2400" b="1" dirty="0"/>
              <a:t>Question:</a:t>
            </a:r>
            <a:r>
              <a:rPr lang="en-US" sz="2400" dirty="0"/>
              <a:t> Ask how policy and funding decisions impact patient access.</a:t>
            </a:r>
          </a:p>
          <a:p>
            <a:r>
              <a:rPr lang="en-US" sz="2400" b="1" dirty="0"/>
              <a:t>Compare:</a:t>
            </a:r>
            <a:r>
              <a:rPr lang="en-US" sz="2400" dirty="0"/>
              <a:t> Highlight inequities between PR and the U.S. states.</a:t>
            </a:r>
          </a:p>
          <a:p>
            <a:r>
              <a:rPr lang="en-US" sz="2400" b="1" dirty="0"/>
              <a:t>Follow the Money:</a:t>
            </a:r>
            <a:r>
              <a:rPr lang="en-US" sz="2400" dirty="0"/>
              <a:t> Understand how federal payments flow to plans, providers, and patients.</a:t>
            </a:r>
          </a:p>
          <a:p>
            <a:pPr marL="0" indent="0">
              <a:buNone/>
            </a:pPr>
            <a:r>
              <a:rPr lang="en-US" sz="2400" b="1" dirty="0"/>
              <a:t>Ask Officials:</a:t>
            </a:r>
            <a:endParaRPr lang="en-US" sz="2400" dirty="0"/>
          </a:p>
          <a:p>
            <a:r>
              <a:rPr lang="en-US" sz="2400" dirty="0"/>
              <a:t>How will CMS rate changes affect Puerto Rico’s seniors?</a:t>
            </a:r>
          </a:p>
          <a:p>
            <a:r>
              <a:rPr lang="en-US" sz="2400" dirty="0"/>
              <a:t>What is the plan to stabilize Medicaid funding?</a:t>
            </a:r>
          </a:p>
          <a:p>
            <a:r>
              <a:rPr lang="en-US" sz="2400" dirty="0"/>
              <a:t>How are reimbursement gaps influencing healthcare access?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5578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915C19-A9C7-8756-2802-5E8E59485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7EF99-57E6-D304-DC67-DFB37D28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s-PR" sz="4000" dirty="0" err="1"/>
              <a:t>Closing</a:t>
            </a:r>
            <a:r>
              <a:rPr lang="es-PR" sz="4000" dirty="0"/>
              <a:t> </a:t>
            </a:r>
            <a:r>
              <a:rPr lang="es-PR" sz="4000" dirty="0" err="1"/>
              <a:t>Message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94A304-C9FC-90DD-F114-0B84EC7AA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1435608"/>
            <a:ext cx="9747504" cy="4754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“Health equity for Puerto Rico begins with understanding.”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Key Takeaways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Puerto Rico’s healthcare system is resilient but strained.</a:t>
            </a:r>
            <a:endParaRPr lang="es-PR" sz="2400" dirty="0"/>
          </a:p>
          <a:p>
            <a:r>
              <a:rPr lang="en-US" sz="2400" dirty="0"/>
              <a:t>Medicare and Medicaid are the pillars of healthcare for 61% of the residents of the Island.</a:t>
            </a:r>
          </a:p>
          <a:p>
            <a:r>
              <a:rPr lang="en-US" sz="2400" dirty="0"/>
              <a:t>Both are </a:t>
            </a:r>
            <a:r>
              <a:rPr lang="en-US" sz="2400" b="1" dirty="0"/>
              <a:t>federally created but unequally funded</a:t>
            </a:r>
            <a:r>
              <a:rPr lang="en-US" sz="2400" dirty="0"/>
              <a:t>.</a:t>
            </a:r>
          </a:p>
          <a:p>
            <a:r>
              <a:rPr lang="en-US" sz="2400" dirty="0"/>
              <a:t>Understanding how they work to advocate for fair treatment.</a:t>
            </a:r>
          </a:p>
          <a:p>
            <a:r>
              <a:rPr lang="en-US" sz="2400" dirty="0"/>
              <a:t>Together — policymakers, providers, and the press — can drive change.</a:t>
            </a:r>
          </a:p>
          <a:p>
            <a:r>
              <a:rPr lang="en-US" sz="2400" b="1" dirty="0"/>
              <a:t>Thank you for your time and commitment to accurate healthcare reporting.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3427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6751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79598A-7A75-F521-5623-A258EC3FB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1740-C790-E547-38AA-C734393E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/>
              <a:t>Health Care Market in Puerto Rico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676579-62A7-40DF-304D-CC86AD8DD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61" y="1690688"/>
            <a:ext cx="9541977" cy="37691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4BA9A9-4EE5-4581-A57B-3506B0896C41}"/>
              </a:ext>
            </a:extLst>
          </p:cNvPr>
          <p:cNvSpPr txBox="1"/>
          <p:nvPr/>
        </p:nvSpPr>
        <p:spPr>
          <a:xfrm>
            <a:off x="838200" y="5286570"/>
            <a:ext cx="45201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  <a:ea typeface="+mj-ea"/>
                <a:cs typeface="+mj-cs"/>
              </a:rPr>
              <a:t>3.2M population / 22.3% are 65+ years old </a:t>
            </a:r>
          </a:p>
          <a:p>
            <a:pPr>
              <a:defRPr/>
            </a:pPr>
            <a:r>
              <a:rPr lang="en-US" dirty="0">
                <a:latin typeface="+mj-lt"/>
                <a:ea typeface="+mj-ea"/>
                <a:cs typeface="+mj-cs"/>
              </a:rPr>
              <a:t>41.7% live below poverty level </a:t>
            </a:r>
          </a:p>
          <a:p>
            <a:pPr>
              <a:defRPr/>
            </a:pPr>
            <a:r>
              <a:rPr lang="en-US" dirty="0">
                <a:latin typeface="+mj-lt"/>
                <a:ea typeface="+mj-ea"/>
                <a:cs typeface="+mj-cs"/>
              </a:rPr>
              <a:t>Household Income = $24,000 </a:t>
            </a:r>
            <a:endParaRPr lang="es-PR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AF0295-5504-D97E-6C9C-3E9BF7D750D7}"/>
              </a:ext>
            </a:extLst>
          </p:cNvPr>
          <p:cNvSpPr txBox="1"/>
          <p:nvPr/>
        </p:nvSpPr>
        <p:spPr>
          <a:xfrm>
            <a:off x="5990509" y="5373205"/>
            <a:ext cx="53632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  <a:ea typeface="+mj-ea"/>
                <a:cs typeface="+mj-cs"/>
              </a:rPr>
              <a:t>$15.8 Billion Total Annual Funding  </a:t>
            </a:r>
          </a:p>
          <a:p>
            <a:pPr>
              <a:defRPr/>
            </a:pPr>
            <a:r>
              <a:rPr lang="en-US" dirty="0">
                <a:latin typeface="+mj-lt"/>
                <a:ea typeface="+mj-ea"/>
                <a:cs typeface="+mj-cs"/>
              </a:rPr>
              <a:t>$9.02 Billion – Medicare &amp; Medicare Advantage – 57%</a:t>
            </a:r>
          </a:p>
          <a:p>
            <a:pPr>
              <a:defRPr/>
            </a:pPr>
            <a:r>
              <a:rPr lang="en-US" dirty="0">
                <a:latin typeface="+mj-lt"/>
                <a:ea typeface="+mj-ea"/>
                <a:cs typeface="+mj-cs"/>
              </a:rPr>
              <a:t>$4.30 Billion – Medicaid/ Plan Vital – 27%</a:t>
            </a:r>
          </a:p>
        </p:txBody>
      </p:sp>
    </p:spTree>
    <p:extLst>
      <p:ext uri="{BB962C8B-B14F-4D97-AF65-F5344CB8AC3E}">
        <p14:creationId xmlns:p14="http://schemas.microsoft.com/office/powerpoint/2010/main" val="263785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DAA993-5363-30A3-8B5B-B81AA48C8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1FCEE-35B5-D215-0C9D-59D7444EA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Basics: Medicare vs. Medicaid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F63E11-F6AA-52BF-5A4F-EECB09E093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9674" y="1389727"/>
            <a:ext cx="8078844" cy="48153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93AB96-09ED-461E-DE25-1E508C6F6599}"/>
              </a:ext>
            </a:extLst>
          </p:cNvPr>
          <p:cNvSpPr txBox="1"/>
          <p:nvPr/>
        </p:nvSpPr>
        <p:spPr>
          <a:xfrm>
            <a:off x="1609946" y="6066624"/>
            <a:ext cx="60944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R" sz="1200" dirty="0"/>
              <a:t>ESRD = </a:t>
            </a:r>
            <a:r>
              <a:rPr lang="es-PR" sz="1200" dirty="0" err="1"/>
              <a:t>End-Stage</a:t>
            </a:r>
            <a:r>
              <a:rPr lang="es-PR" sz="1200" dirty="0"/>
              <a:t> Renal </a:t>
            </a:r>
            <a:r>
              <a:rPr lang="es-PR" sz="1200" dirty="0" err="1"/>
              <a:t>Disease</a:t>
            </a:r>
            <a:endParaRPr lang="es-PR" sz="1200" dirty="0"/>
          </a:p>
        </p:txBody>
      </p:sp>
    </p:spTree>
    <p:extLst>
      <p:ext uri="{BB962C8B-B14F-4D97-AF65-F5344CB8AC3E}">
        <p14:creationId xmlns:p14="http://schemas.microsoft.com/office/powerpoint/2010/main" val="313264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BCE702-E839-0E84-198C-82D2DFD71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96F0D-4216-7043-B23E-4A5072481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s-PR" sz="4000" dirty="0"/>
              <a:t>Medicaid in Puerto Rico (Plan Vital)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CAC0B8-192B-6E07-71DA-DEBB976DA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85" y="1600200"/>
            <a:ext cx="10323576" cy="44988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Overview</a:t>
            </a:r>
            <a:endParaRPr lang="en-US" sz="2400" dirty="0"/>
          </a:p>
          <a:p>
            <a:r>
              <a:rPr lang="en-US" sz="2400" dirty="0"/>
              <a:t>Puerto Rico’s Medicaid program is known as </a:t>
            </a:r>
            <a:r>
              <a:rPr lang="en-US" sz="2400" b="1" dirty="0"/>
              <a:t>Plan Vital</a:t>
            </a:r>
            <a:endParaRPr lang="en-US" sz="2400" dirty="0"/>
          </a:p>
          <a:p>
            <a:r>
              <a:rPr lang="en-US" sz="2400" dirty="0"/>
              <a:t>Administered by </a:t>
            </a:r>
            <a:r>
              <a:rPr lang="en-US" sz="2400" b="1" dirty="0"/>
              <a:t>ASES (Administración de Seguros de Salud)</a:t>
            </a:r>
            <a:endParaRPr lang="en-US" sz="2400" dirty="0"/>
          </a:p>
          <a:p>
            <a:r>
              <a:rPr lang="en-US" sz="2400" b="1" dirty="0"/>
              <a:t>Coverage</a:t>
            </a:r>
            <a:endParaRPr lang="en-US" sz="2400" dirty="0"/>
          </a:p>
          <a:p>
            <a:r>
              <a:rPr lang="en-US" sz="2400" dirty="0"/>
              <a:t>Primary care, hospital, maternity, prescriptions, specialists</a:t>
            </a:r>
          </a:p>
          <a:p>
            <a:pPr marL="0" indent="0">
              <a:buNone/>
            </a:pPr>
            <a:r>
              <a:rPr lang="en-US" sz="2400" b="1" dirty="0"/>
              <a:t>Population</a:t>
            </a:r>
            <a:endParaRPr lang="en-US" sz="2400" dirty="0"/>
          </a:p>
          <a:p>
            <a:r>
              <a:rPr lang="en-US" sz="2400" dirty="0"/>
              <a:t>~1.1 million residents — </a:t>
            </a:r>
            <a:r>
              <a:rPr lang="en-US" sz="2400" b="1" dirty="0"/>
              <a:t>one-third of the Island’s population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Challenge</a:t>
            </a:r>
            <a:endParaRPr lang="en-US" sz="2400" dirty="0"/>
          </a:p>
          <a:p>
            <a:r>
              <a:rPr lang="en-US" sz="2400" dirty="0"/>
              <a:t>PR receives a </a:t>
            </a:r>
            <a:r>
              <a:rPr lang="en-US" sz="2400" b="1" dirty="0"/>
              <a:t>capped federal block grant</a:t>
            </a:r>
            <a:r>
              <a:rPr lang="en-US" sz="2400" dirty="0"/>
              <a:t>, unlike states’ open-ended match</a:t>
            </a:r>
          </a:p>
          <a:p>
            <a:r>
              <a:rPr lang="en-US" sz="2400" dirty="0"/>
              <a:t>When funds run out → local government covers the gap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242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2EDC55-BAF6-04F2-1459-FF5901174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A9808-5C3E-FDE5-5331-70870F139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s-PR" sz="4000" dirty="0"/>
              <a:t>Medicaid in Puerto Rico (Plan Vital)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B8F7DF-1F4E-299F-5DF6-1568AB0C1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665" y="1435608"/>
            <a:ext cx="10323576" cy="44988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/>
              <a:t>Medicaid/Vital System 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2025 $5.1 Billion - 76% Federal Funding and 24% Local Funding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$4 Billions Federal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$1 Billion Local Government 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Medicaid Federal Funds approved up to 2027 – Uncertainty for 2028 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Puerto Rico, gets a flat block grant every year, regardless of need or population changes.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The funding cap has caused recurring funding cliffs where Congress must intervene to avoid major service cuts.</a:t>
            </a:r>
            <a:endParaRPr lang="es-PR" dirty="0"/>
          </a:p>
          <a:p>
            <a:pPr marL="228600" lvl="1">
              <a:spcBef>
                <a:spcPts val="1000"/>
              </a:spcBef>
            </a:pPr>
            <a:r>
              <a:rPr lang="en-US" dirty="0"/>
              <a:t>Vital is the Safety Net for Private Commercial Plans Members and MA Plans Members with low-income with </a:t>
            </a:r>
            <a:r>
              <a:rPr lang="en-US" dirty="0">
                <a:highlight>
                  <a:srgbClr val="FFFF00"/>
                </a:highlight>
              </a:rPr>
              <a:t>catastrophic health conditions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7179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CCE79-1169-CB1E-15B7-2E5B41C06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FBD28-7FF3-39DA-C52B-BEB69DA26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s-PR" sz="4000" dirty="0"/>
              <a:t>Medicaid in Puerto Rico (Plan Vital)</a:t>
            </a:r>
            <a:endParaRPr lang="en-US" sz="3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4FE55B-42E8-ABC6-FEA2-0D44B84D7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771" y="1634119"/>
            <a:ext cx="10337914" cy="428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929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F9DE4B-4B93-6DEA-FA02-159F90626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692CB-D694-DC4D-1333-14AECC3F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s-PR" sz="3600" dirty="0"/>
              <a:t>The PR Medicaid </a:t>
            </a:r>
            <a:r>
              <a:rPr lang="es-PR" sz="3600" dirty="0" err="1"/>
              <a:t>Reality</a:t>
            </a:r>
            <a:r>
              <a:rPr lang="es-PR" sz="3600" dirty="0"/>
              <a:t>: </a:t>
            </a:r>
            <a:r>
              <a:rPr lang="es-PR" sz="3600" dirty="0" err="1"/>
              <a:t>Unequal</a:t>
            </a:r>
            <a:r>
              <a:rPr lang="es-PR" sz="3600" dirty="0"/>
              <a:t> </a:t>
            </a:r>
            <a:r>
              <a:rPr lang="es-PR" sz="3600" dirty="0" err="1"/>
              <a:t>Funding</a:t>
            </a:r>
            <a:endParaRPr lang="en-US" sz="3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E02892-372C-67CA-D9AB-FF6C6EA19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" y="1475599"/>
            <a:ext cx="8719566" cy="476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48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D4DCA4-E2DB-677C-71FB-309D2AF0A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67719-1230-DB18-12BC-7D32C8DC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65126"/>
            <a:ext cx="9162288" cy="1070482"/>
          </a:xfrm>
        </p:spPr>
        <p:txBody>
          <a:bodyPr>
            <a:normAutofit/>
          </a:bodyPr>
          <a:lstStyle/>
          <a:p>
            <a:r>
              <a:rPr lang="es-PR" sz="4000" dirty="0"/>
              <a:t>Dual Eligibles</a:t>
            </a:r>
            <a:endParaRPr lang="en-US" sz="3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AEE17AB-647D-7764-0CA9-A7E1166A2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385" y="1600200"/>
            <a:ext cx="10323576" cy="44988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Who They Are</a:t>
            </a:r>
            <a:endParaRPr lang="en-US" sz="2400" dirty="0"/>
          </a:p>
          <a:p>
            <a:r>
              <a:rPr lang="en-US" sz="2400" dirty="0"/>
              <a:t>Individuals who qualify for </a:t>
            </a:r>
            <a:r>
              <a:rPr lang="en-US" sz="2400" b="1" dirty="0"/>
              <a:t>both Medicare &amp; Medicaid</a:t>
            </a:r>
          </a:p>
          <a:p>
            <a:r>
              <a:rPr lang="en-US" sz="2400" b="1" dirty="0"/>
              <a:t>46% Medicare Advantage </a:t>
            </a:r>
            <a:r>
              <a:rPr lang="en-US" sz="2400" b="1" dirty="0" err="1"/>
              <a:t>Platino</a:t>
            </a:r>
            <a:r>
              <a:rPr lang="en-US" sz="2400" b="1" dirty="0"/>
              <a:t> – Dual </a:t>
            </a:r>
            <a:r>
              <a:rPr lang="en-US" sz="2400" b="1" dirty="0" err="1"/>
              <a:t>Elegibles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How It Works</a:t>
            </a:r>
            <a:endParaRPr lang="en-US" sz="2400" dirty="0"/>
          </a:p>
          <a:p>
            <a:r>
              <a:rPr lang="en-US" sz="2400" dirty="0"/>
              <a:t>Medicare = primary coverage</a:t>
            </a:r>
          </a:p>
          <a:p>
            <a:r>
              <a:rPr lang="en-US" sz="2400" dirty="0"/>
              <a:t>Medicaid = covers premiums, copays - Medicaid pays for what Medicare doesn’t cover</a:t>
            </a:r>
          </a:p>
          <a:p>
            <a:pPr marL="0" indent="0">
              <a:buNone/>
            </a:pPr>
            <a:r>
              <a:rPr lang="en-US" sz="2400" b="1" dirty="0"/>
              <a:t>Why It Matters</a:t>
            </a:r>
            <a:endParaRPr lang="en-US" sz="2400" dirty="0"/>
          </a:p>
          <a:p>
            <a:r>
              <a:rPr lang="en-US" sz="2400" dirty="0"/>
              <a:t>Most vulnerable and medically complex population</a:t>
            </a:r>
          </a:p>
          <a:p>
            <a:r>
              <a:rPr lang="en-US" sz="2400" dirty="0"/>
              <a:t>Coordination ensures access and avoids coverage gaps</a:t>
            </a:r>
          </a:p>
          <a:p>
            <a:r>
              <a:rPr lang="en-US" sz="2400" dirty="0"/>
              <a:t>In PR, same complexity as mainland — but </a:t>
            </a:r>
            <a:r>
              <a:rPr lang="en-US" sz="2400" b="1" dirty="0"/>
              <a:t>fewer resources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3787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1643</Words>
  <Application>Microsoft Office PowerPoint</Application>
  <PresentationFormat>Widescreen</PresentationFormat>
  <Paragraphs>167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Aptos Display</vt:lpstr>
      <vt:lpstr>Arial</vt:lpstr>
      <vt:lpstr>Office Theme</vt:lpstr>
      <vt:lpstr>Medicare, Medicare Advantage &amp; Medicaid: Understanding How They Work — and How They Impact Puerto Rico</vt:lpstr>
      <vt:lpstr>Why This Conversation Matters</vt:lpstr>
      <vt:lpstr>Health Care Market in Puerto Rico</vt:lpstr>
      <vt:lpstr>The Basics: Medicare vs. Medicaid</vt:lpstr>
      <vt:lpstr>Medicaid in Puerto Rico (Plan Vital)</vt:lpstr>
      <vt:lpstr>Medicaid in Puerto Rico (Plan Vital)</vt:lpstr>
      <vt:lpstr>Medicaid in Puerto Rico (Plan Vital)</vt:lpstr>
      <vt:lpstr>The PR Medicaid Reality: Unequal Funding</vt:lpstr>
      <vt:lpstr>Dual Eligibles</vt:lpstr>
      <vt:lpstr>Medicare: The Federal Foundation</vt:lpstr>
      <vt:lpstr>Medicare Advantage: The Funding Gap</vt:lpstr>
      <vt:lpstr>Traditional Medicare: Benefits &amp; Cost  Sharing – 125,000 Members in PR</vt:lpstr>
      <vt:lpstr>Traditional Medicare:  Benefits &amp; Cost Sharing</vt:lpstr>
      <vt:lpstr>Traditional Medicare:  Benefits &amp; Cost Sharing</vt:lpstr>
      <vt:lpstr>Medicare Advantage is popular in PR</vt:lpstr>
      <vt:lpstr>Medicare Advantage: The Private Option</vt:lpstr>
      <vt:lpstr>Medicare Advantage: The Integrated Option</vt:lpstr>
      <vt:lpstr>Medicare Advantage: The Integrated Option</vt:lpstr>
      <vt:lpstr>Why Medicare Advantage Works for PR</vt:lpstr>
      <vt:lpstr>Why Medicare Advantage Works for PR</vt:lpstr>
      <vt:lpstr>Why Medicare Advantage Works for PR</vt:lpstr>
      <vt:lpstr>What the Press Can Do</vt:lpstr>
      <vt:lpstr>Closing Message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Karla Adorno</dc:creator>
  <cp:lastModifiedBy>Joanna Treviño</cp:lastModifiedBy>
  <cp:revision>3</cp:revision>
  <dcterms:created xsi:type="dcterms:W3CDTF">2024-08-29T20:36:28Z</dcterms:created>
  <dcterms:modified xsi:type="dcterms:W3CDTF">2025-10-17T00:56:43Z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abc4f6c-0daf-4b9b-8092-f500d95974ad_Enabled">
    <vt:lpwstr>true</vt:lpwstr>
  </property>
  <property fmtid="{D5CDD505-2E9C-101B-9397-08002B2CF9AE}" pid="3" name="MSIP_Label_4abc4f6c-0daf-4b9b-8092-f500d95974ad_SetDate">
    <vt:lpwstr>2024-09-07T21:57:28Z</vt:lpwstr>
  </property>
  <property fmtid="{D5CDD505-2E9C-101B-9397-08002B2CF9AE}" pid="4" name="MSIP_Label_4abc4f6c-0daf-4b9b-8092-f500d95974ad_Method">
    <vt:lpwstr>Standard</vt:lpwstr>
  </property>
  <property fmtid="{D5CDD505-2E9C-101B-9397-08002B2CF9AE}" pid="5" name="MSIP_Label_4abc4f6c-0daf-4b9b-8092-f500d95974ad_Name">
    <vt:lpwstr>defa4170-0d19-0005-0004-bc88714345d2</vt:lpwstr>
  </property>
  <property fmtid="{D5CDD505-2E9C-101B-9397-08002B2CF9AE}" pid="6" name="MSIP_Label_4abc4f6c-0daf-4b9b-8092-f500d95974ad_SiteId">
    <vt:lpwstr>c540b102-6de1-4cd0-b9e4-d42d2b318c26</vt:lpwstr>
  </property>
  <property fmtid="{D5CDD505-2E9C-101B-9397-08002B2CF9AE}" pid="7" name="MSIP_Label_4abc4f6c-0daf-4b9b-8092-f500d95974ad_ActionId">
    <vt:lpwstr>f7e76e5a-47f0-4e86-adef-d2c703a0a370</vt:lpwstr>
  </property>
  <property fmtid="{D5CDD505-2E9C-101B-9397-08002B2CF9AE}" pid="8" name="MSIP_Label_4abc4f6c-0daf-4b9b-8092-f500d95974ad_ContentBits">
    <vt:lpwstr>0</vt:lpwstr>
  </property>
</Properties>
</file>